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9" r:id="rId4"/>
    <p:sldId id="258" r:id="rId5"/>
    <p:sldId id="260" r:id="rId6"/>
    <p:sldId id="271" r:id="rId7"/>
    <p:sldId id="261" r:id="rId8"/>
    <p:sldId id="263" r:id="rId9"/>
    <p:sldId id="264" r:id="rId10"/>
    <p:sldId id="265" r:id="rId11"/>
    <p:sldId id="266" r:id="rId12"/>
    <p:sldId id="262" r:id="rId13"/>
    <p:sldId id="270" r:id="rId14"/>
    <p:sldId id="269" r:id="rId15"/>
    <p:sldId id="268" r:id="rId16"/>
    <p:sldId id="267" r:id="rId17"/>
    <p:sldId id="272" r:id="rId18"/>
    <p:sldId id="274" r:id="rId19"/>
    <p:sldId id="273" r:id="rId20"/>
    <p:sldId id="275" r:id="rId21"/>
    <p:sldId id="276" r:id="rId22"/>
    <p:sldId id="277" r:id="rId23"/>
    <p:sldId id="280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68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A5DCD-7DAC-3E46-8B69-CD8B8158D91B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746F-518A-974D-AF7D-3B4770394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5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ai.cs.washington.edu</a:t>
            </a:r>
            <a:r>
              <a:rPr lang="en-US" dirty="0" smtClean="0"/>
              <a:t>/projects/open-information-extraction last accessed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/wiki/Nick_D%27Aloisio#Summly last accessed 11/09/2014</a:t>
            </a:r>
          </a:p>
          <a:p>
            <a:r>
              <a:rPr lang="en-US" dirty="0" smtClean="0"/>
              <a:t>Source: http://</a:t>
            </a:r>
            <a:r>
              <a:rPr lang="en-US" dirty="0" err="1" smtClean="0"/>
              <a:t>www.stuff.co.nz</a:t>
            </a:r>
            <a:r>
              <a:rPr lang="en-US" dirty="0" smtClean="0"/>
              <a:t>/technology/digital-living/8474218/Teens-multi-million-dollar-Yahoo-payday last accessed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2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www.cnet.com</a:t>
            </a:r>
            <a:r>
              <a:rPr lang="en-US" dirty="0" smtClean="0"/>
              <a:t>/news/yahoo-brings-</a:t>
            </a:r>
            <a:r>
              <a:rPr lang="en-US" dirty="0" err="1" smtClean="0"/>
              <a:t>summly</a:t>
            </a:r>
            <a:r>
              <a:rPr lang="en-US" dirty="0" smtClean="0"/>
              <a:t>-to-</a:t>
            </a:r>
            <a:r>
              <a:rPr lang="en-US" dirty="0" err="1" smtClean="0"/>
              <a:t>iphone</a:t>
            </a:r>
            <a:r>
              <a:rPr lang="en-US" dirty="0" smtClean="0"/>
              <a:t>-app/, last accessed</a:t>
            </a:r>
            <a:r>
              <a:rPr lang="en-US" baseline="0" dirty="0" smtClean="0"/>
              <a:t>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searchmatics.wordpress.com</a:t>
            </a:r>
            <a:r>
              <a:rPr lang="en-US" dirty="0" smtClean="0"/>
              <a:t>/page/2/, last accessed</a:t>
            </a:r>
            <a:r>
              <a:rPr lang="en-US" baseline="0" dirty="0" smtClean="0"/>
              <a:t>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9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 as inputs to other NLP</a:t>
            </a:r>
            <a:r>
              <a:rPr lang="en-US" baseline="0" dirty="0" smtClean="0"/>
              <a:t> tasks, such as sentiment analysis, NER, text classification,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8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googleblog.blogspot.com</a:t>
            </a:r>
            <a:r>
              <a:rPr lang="en-US" baseline="0" dirty="0" smtClean="0"/>
              <a:t>/2011/01/new-look-for-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-translate-</a:t>
            </a:r>
            <a:r>
              <a:rPr lang="en-US" baseline="0" dirty="0" err="1" smtClean="0"/>
              <a:t>for.html</a:t>
            </a:r>
            <a:r>
              <a:rPr lang="en-US" baseline="0" dirty="0" smtClean="0"/>
              <a:t>, last accessed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taken from  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List_of_linguistic_example_sentences</a:t>
            </a:r>
            <a:r>
              <a:rPr lang="en-US" dirty="0" smtClean="0"/>
              <a:t>,</a:t>
            </a:r>
            <a:r>
              <a:rPr lang="en-US" baseline="0" dirty="0" smtClean="0"/>
              <a:t> last accessed 11/09/2014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0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mlg.postech.ac.kr</a:t>
            </a:r>
            <a:r>
              <a:rPr lang="en-US" dirty="0" smtClean="0"/>
              <a:t>/research/</a:t>
            </a:r>
            <a:r>
              <a:rPr lang="en-US" dirty="0" err="1" smtClean="0"/>
              <a:t>nmf</a:t>
            </a:r>
            <a:r>
              <a:rPr lang="en-US" dirty="0" smtClean="0"/>
              <a:t>, last accessed 11/10/2014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lucenerevolution</a:t>
            </a:r>
            <a:r>
              <a:rPr lang="en-US" dirty="0" smtClean="0"/>
              <a:t>/twitter-search-lucenerevolutioneu2013-copy?next_slideshow=1, slide 39. Last accessed</a:t>
            </a:r>
            <a:r>
              <a:rPr lang="en-US" baseline="0" dirty="0" smtClean="0"/>
              <a:t> 11/13/2014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4746F-518A-974D-AF7D-3B47703948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B97AF29-4AF8-3046-AC40-C40BC2420EA4}" type="datetimeFigureOut">
              <a:rPr lang="en-US" smtClean="0"/>
              <a:t>11/10/14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5C7B711-D8BE-0844-9B5E-EA789FAEFA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sa.colorado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tools4noobs.com/summariz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DePaul IPD Program Lecture </a:t>
            </a:r>
            <a:r>
              <a:rPr lang="en-US" smtClean="0"/>
              <a:t>Course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2550"/>
          </a:xfrm>
        </p:spPr>
        <p:txBody>
          <a:bodyPr/>
          <a:lstStyle/>
          <a:p>
            <a:r>
              <a:rPr lang="en-US" dirty="0" smtClean="0"/>
              <a:t>Extracting named entities from text, such as the names of people, companies, locations, expressions of time, quantities, monetary values, percentages,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0296"/>
            <a:ext cx="9144000" cy="2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Automatically determine whether text is written in a positive, negative or neutral manner</a:t>
            </a:r>
          </a:p>
          <a:p>
            <a:r>
              <a:rPr lang="en-US" dirty="0" smtClean="0"/>
              <a:t>Can be a very hard problem due to negations (not, does</a:t>
            </a:r>
            <a:r>
              <a:rPr lang="en-US" b="1" dirty="0" smtClean="0"/>
              <a:t>n’t,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 and antonyms can throw off automatic systems</a:t>
            </a:r>
          </a:p>
          <a:p>
            <a:r>
              <a:rPr lang="en-US" dirty="0" smtClean="0"/>
              <a:t>E.g. determining if online product reviews are positive or negative</a:t>
            </a:r>
          </a:p>
          <a:p>
            <a:r>
              <a:rPr lang="en-US" dirty="0" smtClean="0"/>
              <a:t>E.g. determining whether the stock market sentiment is positive or negative based on the content of various news articles</a:t>
            </a:r>
          </a:p>
          <a:p>
            <a:pPr lvl="1"/>
            <a:r>
              <a:rPr lang="en-US" dirty="0" smtClean="0"/>
              <a:t>This has caused the ‘</a:t>
            </a:r>
            <a:r>
              <a:rPr lang="en-US" b="1" dirty="0" smtClean="0"/>
              <a:t>Anne Hathaway’ </a:t>
            </a:r>
            <a:r>
              <a:rPr lang="en-US" dirty="0" smtClean="0"/>
              <a:t>affect</a:t>
            </a:r>
          </a:p>
          <a:p>
            <a:pPr lvl="1"/>
            <a:r>
              <a:rPr lang="en-US" dirty="0" smtClean="0"/>
              <a:t>For a time, every time an Anne Hathaway movie came out, Berkshire </a:t>
            </a:r>
            <a:r>
              <a:rPr lang="en-US" dirty="0" err="1" smtClean="0"/>
              <a:t>Hathway’s</a:t>
            </a:r>
            <a:r>
              <a:rPr lang="en-US" dirty="0" smtClean="0"/>
              <a:t> stock price was affected, based on the sentiment of the movie reviews! </a:t>
            </a:r>
          </a:p>
          <a:p>
            <a:pPr lvl="1"/>
            <a:r>
              <a:rPr lang="en-US" dirty="0" smtClean="0"/>
              <a:t>&gt;&gt;&gt; A Named Entity resolution problem!</a:t>
            </a:r>
          </a:p>
        </p:txBody>
      </p:sp>
    </p:spTree>
    <p:extLst>
      <p:ext uri="{BB962C8B-B14F-4D97-AF65-F5344CB8AC3E}">
        <p14:creationId xmlns:p14="http://schemas.microsoft.com/office/powerpoint/2010/main" val="116701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1150"/>
            <a:ext cx="8229600" cy="990600"/>
          </a:xfrm>
        </p:spPr>
        <p:txBody>
          <a:bodyPr/>
          <a:lstStyle/>
          <a:p>
            <a:r>
              <a:rPr lang="en-US" dirty="0" smtClean="0"/>
              <a:t>Natural Language Parsing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1470025"/>
            <a:ext cx="4572000" cy="1524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7942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POS Tagging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4268470"/>
            <a:ext cx="3397250" cy="23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095500"/>
            <a:ext cx="631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Sense Disambiguation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word can have many different meanings or senses</a:t>
            </a:r>
          </a:p>
          <a:p>
            <a:r>
              <a:rPr lang="en-US" dirty="0" smtClean="0"/>
              <a:t>Determining which is referred to in a sentence is an open problem (can be partially solved)</a:t>
            </a:r>
          </a:p>
          <a:p>
            <a:r>
              <a:rPr lang="en-US" dirty="0" smtClean="0"/>
              <a:t>E.g. mouse – a device and an animal</a:t>
            </a:r>
          </a:p>
          <a:p>
            <a:r>
              <a:rPr lang="en-US" dirty="0" smtClean="0"/>
              <a:t>E.g. bass – a fish, and also a set of low tones in music</a:t>
            </a:r>
          </a:p>
          <a:p>
            <a:r>
              <a:rPr lang="en-US" dirty="0" smtClean="0"/>
              <a:t>E.g. fire – something that’s burning, to fire is to give the sack</a:t>
            </a:r>
          </a:p>
          <a:p>
            <a:r>
              <a:rPr lang="en-US" dirty="0" smtClean="0"/>
              <a:t>E.g. pickle – as in dill pickle, or someone’s in a pickle</a:t>
            </a:r>
          </a:p>
        </p:txBody>
      </p:sp>
    </p:spTree>
    <p:extLst>
      <p:ext uri="{BB962C8B-B14F-4D97-AF65-F5344CB8AC3E}">
        <p14:creationId xmlns:p14="http://schemas.microsoft.com/office/powerpoint/2010/main" val="119734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NLP so Dang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Synonymy – many words, same meaning</a:t>
            </a:r>
          </a:p>
          <a:p>
            <a:r>
              <a:rPr lang="en-US" dirty="0" smtClean="0"/>
              <a:t>Polysemy – one word, many meanings (word sense disambiguation deals with this)</a:t>
            </a:r>
          </a:p>
          <a:p>
            <a:r>
              <a:rPr lang="en-US" dirty="0" smtClean="0"/>
              <a:t>Multi-lingua – wide variety of natural languages in the world</a:t>
            </a:r>
          </a:p>
          <a:p>
            <a:r>
              <a:rPr lang="en-US" dirty="0" smtClean="0"/>
              <a:t>Homophones in speech – e.g. free and three, carrot and caret, two and too,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Spelling errors in text</a:t>
            </a:r>
          </a:p>
          <a:p>
            <a:r>
              <a:rPr lang="en-US" dirty="0" smtClean="0"/>
              <a:t>Text segmentation – languages like Chinese and Japanese don’t have natural word or sentence boundaries.</a:t>
            </a:r>
          </a:p>
          <a:p>
            <a:r>
              <a:rPr lang="en-US" dirty="0" smtClean="0"/>
              <a:t>Idioms – ‘Bob’s your uncle’, ‘Too many cooks in the kitchen’, ‘A chip on your </a:t>
            </a:r>
            <a:r>
              <a:rPr lang="en-US" dirty="0" err="1" smtClean="0"/>
              <a:t>sholder</a:t>
            </a:r>
            <a:r>
              <a:rPr lang="en-US" dirty="0" smtClean="0"/>
              <a:t>’ – particularly problematic for machine translation</a:t>
            </a:r>
          </a:p>
          <a:p>
            <a:r>
              <a:rPr lang="en-US" dirty="0" smtClean="0"/>
              <a:t>Natural language understanding is </a:t>
            </a:r>
            <a:r>
              <a:rPr lang="en-US" b="1" dirty="0" smtClean="0"/>
              <a:t>AI Complete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523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night I shot an elephant wearing my pajamas</a:t>
            </a:r>
          </a:p>
          <a:p>
            <a:r>
              <a:rPr lang="en-US" dirty="0" smtClean="0"/>
              <a:t>They are hunting dogs</a:t>
            </a:r>
          </a:p>
          <a:p>
            <a:r>
              <a:rPr lang="en-US" dirty="0" smtClean="0"/>
              <a:t>We saw her duck</a:t>
            </a:r>
          </a:p>
          <a:p>
            <a:r>
              <a:rPr lang="en-US" dirty="0" smtClean="0"/>
              <a:t>Turn right here…</a:t>
            </a:r>
          </a:p>
          <a:p>
            <a:r>
              <a:rPr lang="en-US" dirty="0" smtClean="0"/>
              <a:t>Police help dog bite victim</a:t>
            </a:r>
          </a:p>
          <a:p>
            <a:r>
              <a:rPr lang="en-US" dirty="0" smtClean="0"/>
              <a:t>Book stays in London</a:t>
            </a:r>
          </a:p>
          <a:p>
            <a:r>
              <a:rPr lang="en-US" dirty="0" smtClean="0"/>
              <a:t>The girl in the car that needed water is waiting</a:t>
            </a:r>
          </a:p>
          <a:p>
            <a:r>
              <a:rPr lang="en-US" dirty="0" smtClean="0"/>
              <a:t>Flying planes can be dangerous</a:t>
            </a:r>
          </a:p>
        </p:txBody>
      </p:sp>
    </p:spTree>
    <p:extLst>
      <p:ext uri="{BB962C8B-B14F-4D97-AF65-F5344CB8AC3E}">
        <p14:creationId xmlns:p14="http://schemas.microsoft.com/office/powerpoint/2010/main" val="268656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prepare text for input into a machine learning or NLP system, the following steps are usually taken:</a:t>
            </a:r>
          </a:p>
          <a:p>
            <a:r>
              <a:rPr lang="en-US" b="1" dirty="0" smtClean="0"/>
              <a:t>Removal of stop words </a:t>
            </a:r>
            <a:r>
              <a:rPr lang="en-US" dirty="0" smtClean="0"/>
              <a:t>(the, at, and,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Frequent words that don’t add information about content</a:t>
            </a:r>
          </a:p>
          <a:p>
            <a:r>
              <a:rPr lang="en-US" b="1" dirty="0" smtClean="0"/>
              <a:t>Removal of infrequent terms </a:t>
            </a:r>
          </a:p>
          <a:p>
            <a:pPr lvl="1"/>
            <a:r>
              <a:rPr lang="en-US" dirty="0" smtClean="0"/>
              <a:t>Often below 5 or 10 occurrences in the whole corpus</a:t>
            </a:r>
          </a:p>
          <a:p>
            <a:pPr lvl="1"/>
            <a:r>
              <a:rPr lang="en-US" dirty="0" err="1" smtClean="0"/>
              <a:t>Dramaticall</a:t>
            </a:r>
            <a:r>
              <a:rPr lang="en-US" dirty="0" smtClean="0"/>
              <a:t> reduces number of unique terms</a:t>
            </a:r>
          </a:p>
          <a:p>
            <a:r>
              <a:rPr lang="en-US" b="1" dirty="0" smtClean="0"/>
              <a:t>Stemming or Lemmatization </a:t>
            </a:r>
            <a:r>
              <a:rPr lang="en-US" dirty="0" smtClean="0"/>
              <a:t>– extract the root of a word</a:t>
            </a:r>
          </a:p>
          <a:p>
            <a:r>
              <a:rPr lang="en-US" b="1" dirty="0" smtClean="0"/>
              <a:t>Spelling correction </a:t>
            </a:r>
            <a:r>
              <a:rPr lang="en-US" dirty="0" smtClean="0"/>
              <a:t>– use an automatic spelling corrector</a:t>
            </a:r>
          </a:p>
          <a:p>
            <a:r>
              <a:rPr lang="en-US" b="1" dirty="0" smtClean="0"/>
              <a:t>Case folding</a:t>
            </a:r>
          </a:p>
          <a:p>
            <a:pPr lvl="1"/>
            <a:r>
              <a:rPr lang="en-US" dirty="0" smtClean="0"/>
              <a:t>If case is not important to the task, make all text either upper or lower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0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 Space Model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52694"/>
            <a:ext cx="8683625" cy="53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939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Very critical to developing NLP applications</a:t>
            </a:r>
          </a:p>
          <a:p>
            <a:r>
              <a:rPr lang="en-US" dirty="0" smtClean="0"/>
              <a:t>Each document forms a </a:t>
            </a:r>
            <a:r>
              <a:rPr lang="en-US" dirty="0" smtClean="0"/>
              <a:t>column in </a:t>
            </a:r>
            <a:r>
              <a:rPr lang="en-US" dirty="0" smtClean="0"/>
              <a:t>a matrix</a:t>
            </a:r>
          </a:p>
          <a:p>
            <a:r>
              <a:rPr lang="en-US" dirty="0" smtClean="0"/>
              <a:t>Each unique term forms a </a:t>
            </a:r>
            <a:r>
              <a:rPr lang="en-US" dirty="0" smtClean="0"/>
              <a:t>row</a:t>
            </a:r>
            <a:endParaRPr lang="en-US" dirty="0" smtClean="0"/>
          </a:p>
          <a:p>
            <a:r>
              <a:rPr lang="en-US" dirty="0" smtClean="0"/>
              <a:t>Each cell contains the number of instances of that term in a particular document – “Term-Document Matrix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Also called a “Bag of Words” model – as word order is lost</a:t>
            </a:r>
          </a:p>
          <a:p>
            <a:r>
              <a:rPr lang="en-US" dirty="0" smtClean="0"/>
              <a:t>Forms the basis of search engines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machines to understand natural language</a:t>
            </a:r>
          </a:p>
          <a:p>
            <a:r>
              <a:rPr lang="en-US" dirty="0" smtClean="0"/>
              <a:t>Extract features from text to input to machine learning algorithms</a:t>
            </a:r>
          </a:p>
          <a:p>
            <a:r>
              <a:rPr lang="en-US" dirty="0" smtClean="0"/>
              <a:t>E.g. Google</a:t>
            </a:r>
          </a:p>
        </p:txBody>
      </p:sp>
    </p:spTree>
    <p:extLst>
      <p:ext uri="{BB962C8B-B14F-4D97-AF65-F5344CB8AC3E}">
        <p14:creationId xmlns:p14="http://schemas.microsoft.com/office/powerpoint/2010/main" val="209810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 Frequency – 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cells in a term document matrix are weighted by their </a:t>
            </a:r>
            <a:r>
              <a:rPr lang="en-US" dirty="0" err="1" smtClean="0"/>
              <a:t>Tf.Idf</a:t>
            </a:r>
            <a:r>
              <a:rPr lang="en-US" dirty="0" smtClean="0"/>
              <a:t> score</a:t>
            </a:r>
          </a:p>
          <a:p>
            <a:r>
              <a:rPr lang="en-US" dirty="0" smtClean="0"/>
              <a:t>Very popular weighting scheme used commonly in a lot of NLP tasks and in search engines</a:t>
            </a:r>
          </a:p>
          <a:p>
            <a:r>
              <a:rPr lang="en-US" dirty="0" err="1" smtClean="0"/>
              <a:t>Tf</a:t>
            </a:r>
            <a:r>
              <a:rPr lang="en-US" dirty="0" smtClean="0"/>
              <a:t> = Term Frequency of a term in a document</a:t>
            </a:r>
          </a:p>
          <a:p>
            <a:r>
              <a:rPr lang="en-US" dirty="0" err="1" smtClean="0"/>
              <a:t>Idf</a:t>
            </a:r>
            <a:r>
              <a:rPr lang="en-US" dirty="0" smtClean="0"/>
              <a:t> = Inverse document frequency </a:t>
            </a:r>
          </a:p>
          <a:p>
            <a:pPr lvl="1"/>
            <a:r>
              <a:rPr lang="en-US" dirty="0" smtClean="0"/>
              <a:t>= (Number of docs) / (Number of documents with that term)</a:t>
            </a:r>
          </a:p>
          <a:p>
            <a:r>
              <a:rPr lang="en-US" dirty="0" smtClean="0"/>
              <a:t>Often the </a:t>
            </a:r>
            <a:r>
              <a:rPr lang="en-US" dirty="0" err="1" smtClean="0"/>
              <a:t>Tf</a:t>
            </a:r>
            <a:r>
              <a:rPr lang="en-US" dirty="0" smtClean="0"/>
              <a:t> and </a:t>
            </a:r>
            <a:r>
              <a:rPr lang="en-US" dirty="0" err="1" smtClean="0"/>
              <a:t>Idf</a:t>
            </a:r>
            <a:r>
              <a:rPr lang="en-US" dirty="0" smtClean="0"/>
              <a:t> values are logged – reduces relative effects of high frequencies, and makes the distribution closer to a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 Frequency – Inverse Document Frequency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206625"/>
            <a:ext cx="857104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science of search</a:t>
            </a:r>
          </a:p>
          <a:p>
            <a:r>
              <a:rPr lang="en-US" dirty="0" smtClean="0"/>
              <a:t>Search engines use a version of the term document matrix to store documents, called an </a:t>
            </a:r>
            <a:r>
              <a:rPr lang="en-US" b="1" dirty="0" smtClean="0"/>
              <a:t>inverted index</a:t>
            </a:r>
            <a:endParaRPr lang="en-US" dirty="0" smtClean="0"/>
          </a:p>
          <a:p>
            <a:r>
              <a:rPr lang="en-US" dirty="0" smtClean="0"/>
              <a:t>Words map to indices of the documents that contain them</a:t>
            </a:r>
          </a:p>
          <a:p>
            <a:r>
              <a:rPr lang="en-US" dirty="0" smtClean="0"/>
              <a:t>Allows fast retrieval of matching documents without scanning all possible documents</a:t>
            </a:r>
          </a:p>
          <a:p>
            <a:r>
              <a:rPr lang="en-US" dirty="0" smtClean="0"/>
              <a:t>A query from the user is transformed in a column vector of the term document matrix</a:t>
            </a:r>
          </a:p>
          <a:p>
            <a:r>
              <a:rPr lang="en-US" dirty="0" smtClean="0"/>
              <a:t>The most similar documents are retrieved based on cosine similarity</a:t>
            </a:r>
          </a:p>
          <a:p>
            <a:r>
              <a:rPr lang="en-US" dirty="0" smtClean="0"/>
              <a:t>Very similar to the k-nearest neighbor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 101</a:t>
            </a:r>
            <a:endParaRPr lang="en-US" dirty="0"/>
          </a:p>
        </p:txBody>
      </p:sp>
      <p:pic>
        <p:nvPicPr>
          <p:cNvPr id="5" name="Picture 4" descr="Screen Shot 2014-11-13 at 12.54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875"/>
            <a:ext cx="8413750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34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the 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93925"/>
          </a:xfrm>
        </p:spPr>
        <p:txBody>
          <a:bodyPr/>
          <a:lstStyle/>
          <a:p>
            <a:r>
              <a:rPr lang="en-US" dirty="0" smtClean="0"/>
              <a:t>Same number of columns regardless of the document length – easy to feed to a machine learning algorithm</a:t>
            </a:r>
          </a:p>
          <a:p>
            <a:r>
              <a:rPr lang="en-US" dirty="0" smtClean="0"/>
              <a:t>Cosine metric allows short and long documents to be compared for similarity</a:t>
            </a:r>
          </a:p>
          <a:p>
            <a:r>
              <a:rPr lang="en-US" dirty="0" smtClean="0"/>
              <a:t>Allows partial matching between documents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67347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Disadvantages of the Vector Space Model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4075"/>
            <a:ext cx="8229600" cy="219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/>
              <a:t>o</a:t>
            </a:r>
            <a:r>
              <a:rPr lang="en-US" dirty="0" smtClean="0"/>
              <a:t>rdering of words in the document is lost</a:t>
            </a:r>
          </a:p>
          <a:p>
            <a:r>
              <a:rPr lang="en-US" dirty="0" smtClean="0"/>
              <a:t>Assumes independence between terms</a:t>
            </a:r>
          </a:p>
          <a:p>
            <a:r>
              <a:rPr lang="en-US" dirty="0" smtClean="0"/>
              <a:t>Long documents have low similarities</a:t>
            </a:r>
          </a:p>
          <a:p>
            <a:r>
              <a:rPr lang="en-US" dirty="0" smtClean="0"/>
              <a:t>Requires exact matches only on terms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3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vector space model and use a form of dimensionality reduction to reduce the number of rows (terms) to a lower dimensional space</a:t>
            </a:r>
          </a:p>
          <a:p>
            <a:r>
              <a:rPr lang="en-US" dirty="0" smtClean="0"/>
              <a:t>Automatically learns a notion of word relatedness – related words collapse to the same dimensions</a:t>
            </a:r>
          </a:p>
          <a:p>
            <a:r>
              <a:rPr lang="en-US" dirty="0" smtClean="0"/>
              <a:t>Allows comparison of two documents for similarity even if they don’t share the same words</a:t>
            </a:r>
          </a:p>
          <a:p>
            <a:r>
              <a:rPr lang="en-US" dirty="0" smtClean="0"/>
              <a:t>Has been shown to perform similarly to humans on word analogy problems (and makes a lot of the same mistakes)</a:t>
            </a:r>
          </a:p>
          <a:p>
            <a:r>
              <a:rPr lang="en-US" dirty="0">
                <a:hlinkClick r:id="rId2"/>
              </a:rPr>
              <a:t>http://lsa.colorado.edu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343"/>
            <a:ext cx="8321675" cy="46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Problem: Given a question posed in a natural language (e.g. English) provide an appropriate answer</a:t>
            </a:r>
          </a:p>
          <a:p>
            <a:endParaRPr lang="en-US" b="1" dirty="0" smtClean="0"/>
          </a:p>
          <a:p>
            <a:r>
              <a:rPr lang="en-US" b="1" dirty="0" smtClean="0"/>
              <a:t>Watson </a:t>
            </a:r>
            <a:r>
              <a:rPr lang="en-US" dirty="0"/>
              <a:t>– Won Jeopardy on February 16</a:t>
            </a:r>
            <a:r>
              <a:rPr lang="en-US" baseline="30000" dirty="0"/>
              <a:t>th</a:t>
            </a:r>
            <a:r>
              <a:rPr lang="en-US" dirty="0"/>
              <a:t> 2011</a:t>
            </a:r>
          </a:p>
          <a:p>
            <a:pPr lvl="1"/>
            <a:r>
              <a:rPr lang="en-US" dirty="0"/>
              <a:t>William Wilkinson’s ”An Account of the Principalities Wallachia and </a:t>
            </a:r>
            <a:r>
              <a:rPr lang="en-US" dirty="0" err="1"/>
              <a:t>Moldovia</a:t>
            </a:r>
            <a:r>
              <a:rPr lang="en-US" dirty="0"/>
              <a:t>” inspired this author’s most famous novel</a:t>
            </a:r>
          </a:p>
          <a:p>
            <a:pPr lvl="1"/>
            <a:r>
              <a:rPr lang="en-US" dirty="0"/>
              <a:t>Bram Stoker (Dracula)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IBM Watson – Computes Confidence over many </a:t>
            </a:r>
            <a:r>
              <a:rPr lang="en-US" dirty="0"/>
              <a:t>P</a:t>
            </a:r>
            <a:r>
              <a:rPr lang="en-US" dirty="0" smtClean="0"/>
              <a:t>ossible Answers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6617"/>
          </a:xfrm>
        </p:spPr>
        <p:txBody>
          <a:bodyPr/>
          <a:lstStyle/>
          <a:p>
            <a:r>
              <a:rPr lang="en-US" dirty="0" smtClean="0"/>
              <a:t>Information retrieval is an important NLP problem</a:t>
            </a:r>
          </a:p>
          <a:p>
            <a:r>
              <a:rPr lang="en-US" dirty="0" smtClean="0"/>
              <a:t>All major search engines leverage a number of common NLP techniques, along with some complex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29" y="2970469"/>
            <a:ext cx="4836385" cy="37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255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Extracting structured information from unstructured data (text)</a:t>
            </a:r>
          </a:p>
          <a:p>
            <a:r>
              <a:rPr lang="en-US" dirty="0" smtClean="0"/>
              <a:t>E.g. filling out parts of a product catalog from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5749"/>
            <a:ext cx="9144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http://www.tools4noobs.com/summarize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Take a news article, book, financial report, </a:t>
            </a:r>
            <a:r>
              <a:rPr lang="en-US" dirty="0" err="1" smtClean="0"/>
              <a:t>etc</a:t>
            </a:r>
            <a:r>
              <a:rPr lang="en-US" dirty="0" smtClean="0"/>
              <a:t>, and produce a concise summary of the article</a:t>
            </a:r>
          </a:p>
          <a:p>
            <a:r>
              <a:rPr lang="en-US" dirty="0" smtClean="0"/>
              <a:t>Very hard problem</a:t>
            </a:r>
          </a:p>
          <a:p>
            <a:r>
              <a:rPr lang="en-US" dirty="0" smtClean="0"/>
              <a:t>Dice’s currently working on a variant of this problem</a:t>
            </a:r>
          </a:p>
          <a:p>
            <a:r>
              <a:rPr lang="en-US" dirty="0" smtClean="0"/>
              <a:t>E.g. </a:t>
            </a:r>
            <a:r>
              <a:rPr lang="en-US" b="1" dirty="0" err="1" smtClean="0"/>
              <a:t>Summly</a:t>
            </a:r>
            <a:r>
              <a:rPr lang="en-US" b="1" dirty="0" smtClean="0"/>
              <a:t> IOS app</a:t>
            </a:r>
          </a:p>
          <a:p>
            <a:pPr lvl="1"/>
            <a:r>
              <a:rPr lang="en-US" dirty="0" smtClean="0"/>
              <a:t>Long news articles are difficult to read on a small smart phone screen</a:t>
            </a:r>
          </a:p>
          <a:p>
            <a:pPr lvl="1"/>
            <a:r>
              <a:rPr lang="en-US" dirty="0" smtClean="0"/>
              <a:t>Often users don’t want or have the time to read a full article</a:t>
            </a:r>
          </a:p>
          <a:p>
            <a:pPr lvl="1"/>
            <a:r>
              <a:rPr lang="en-US" dirty="0" err="1" smtClean="0"/>
              <a:t>Summly</a:t>
            </a:r>
            <a:r>
              <a:rPr lang="en-US" dirty="0" smtClean="0"/>
              <a:t> was developed by a 16 year old Brit to summarize news articles for smart phone consumption</a:t>
            </a:r>
          </a:p>
          <a:p>
            <a:pPr lvl="1"/>
            <a:r>
              <a:rPr lang="en-US" dirty="0" smtClean="0"/>
              <a:t>As of march 2013, </a:t>
            </a:r>
            <a:r>
              <a:rPr lang="en-US" dirty="0" err="1" smtClean="0"/>
              <a:t>Summly</a:t>
            </a:r>
            <a:r>
              <a:rPr lang="en-US" dirty="0" smtClean="0"/>
              <a:t> was sold by it’s then 18 year old owner to Yahoo for $30,000,000!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0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- </a:t>
            </a:r>
            <a:r>
              <a:rPr lang="en-US" dirty="0" err="1" smtClean="0"/>
              <a:t>Summly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0720"/>
            <a:ext cx="7667625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62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5682</TotalTime>
  <Words>1422</Words>
  <Application>Microsoft Macintosh PowerPoint</Application>
  <PresentationFormat>On-screen Show (4:3)</PresentationFormat>
  <Paragraphs>139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Clarity</vt:lpstr>
      <vt:lpstr>Natural Language Processing (NLP)</vt:lpstr>
      <vt:lpstr>What is NLP?</vt:lpstr>
      <vt:lpstr>What’s This?</vt:lpstr>
      <vt:lpstr>Examples – Question Answering</vt:lpstr>
      <vt:lpstr>IBM Watson – Computes Confidence over many Possible Answers</vt:lpstr>
      <vt:lpstr>Search</vt:lpstr>
      <vt:lpstr>Information Extraction</vt:lpstr>
      <vt:lpstr>Text Summarization</vt:lpstr>
      <vt:lpstr>Yahoo - Summly</vt:lpstr>
      <vt:lpstr>Named Entity Recognition</vt:lpstr>
      <vt:lpstr>Sentiment Analysis</vt:lpstr>
      <vt:lpstr>Natural Language Parsing</vt:lpstr>
      <vt:lpstr>Machine Translation</vt:lpstr>
      <vt:lpstr>Word Sense Disambiguation</vt:lpstr>
      <vt:lpstr>Why is NLP so Dang Hard?</vt:lpstr>
      <vt:lpstr>Ambiguity</vt:lpstr>
      <vt:lpstr>Basic Text Processing</vt:lpstr>
      <vt:lpstr>Vector Space Model</vt:lpstr>
      <vt:lpstr>The Vector Space Model</vt:lpstr>
      <vt:lpstr>Term Frequency – Inverse Document Frequency</vt:lpstr>
      <vt:lpstr>Term Frequency – Inverse Document Frequency</vt:lpstr>
      <vt:lpstr>Information Retrieval</vt:lpstr>
      <vt:lpstr>Inverted Index 101</vt:lpstr>
      <vt:lpstr>Advantages of the Vector Space Model</vt:lpstr>
      <vt:lpstr>LSA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(NLP)</dc:title>
  <dc:creator>Simon Hughes</dc:creator>
  <cp:lastModifiedBy>Simon Hughes</cp:lastModifiedBy>
  <cp:revision>215</cp:revision>
  <dcterms:created xsi:type="dcterms:W3CDTF">2014-10-25T19:46:04Z</dcterms:created>
  <dcterms:modified xsi:type="dcterms:W3CDTF">2014-11-13T18:56:17Z</dcterms:modified>
</cp:coreProperties>
</file>